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</p:sldIdLst>
  <p:sldSz cx="9144000" cy="5143500" type="screen16x9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>
    <p:restoredLeft autoAdjust="0" sz="15643"/>
    <p:restoredTop autoAdjust="0" sz="94694"/>
  </p:normalViewPr>
  <p:slideViewPr>
    <p:cSldViewPr snapToGrid="0" snapToObjects="1">
      <p:cViewPr varScale="1">
        <p:scale>
          <a:sx d="100" n="161"/>
          <a:sy d="100" n="161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d="100" n="33"/>
        <a:sy d="100" n="33"/>
      </p:scale>
      <p:origin x="0" y="0"/>
    </p:cViewPr>
  </p:outlineViewPr>
  <p:notesTextViewPr>
    <p:cViewPr>
      <p:scale>
        <a:sx d="100" n="100"/>
        <a:sy d="100" n="100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slide" Target="slides/slide54.xml" /><Relationship Id="rId56" Type="http://schemas.openxmlformats.org/officeDocument/2006/relationships/slide" Target="slides/slide55.xml" /><Relationship Id="rId58" Type="http://schemas.openxmlformats.org/officeDocument/2006/relationships/viewProps" Target="viewProps.xml" /><Relationship Id="rId57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0" Type="http://schemas.openxmlformats.org/officeDocument/2006/relationships/tableStyles" Target="tableStyles.xml" /><Relationship Id="rId59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theme/theme1.xml" Type="http://schemas.openxmlformats.org/officeDocument/2006/relationships/theme" /><Relationship Id="rId2" Target="../slideLayouts/slideLayout2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0" Target="../slideLayouts/slideLayout10.xml" Type="http://schemas.openxmlformats.org/officeDocument/2006/relationships/slideLayout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eaLnBrk="1" hangingPunct="1" latinLnBrk="0" rtl="0">
        <a:spcBef>
          <a:spcPct val="0"/>
        </a:spcBef>
        <a:buNone/>
        <a:defRPr kern="1200"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342900" eaLnBrk="1" hangingPunct="1" indent="-342900" latinLnBrk="0" marL="342900" rtl="0">
        <a:spcBef>
          <a:spcPct val="20000"/>
        </a:spcBef>
        <a:buFont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indent="-342900" latinLnBrk="0" marL="685800" rtl="0">
        <a:spcBef>
          <a:spcPct val="20000"/>
        </a:spcBef>
        <a:buFont typeface="Arial"/>
        <a:buChar char="–"/>
        <a:defRPr kern="1200" sz="210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indent="-342900" latinLnBrk="0" marL="1028700" rtl="0">
        <a:spcBef>
          <a:spcPct val="20000"/>
        </a:spcBef>
        <a:buFont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indent="-342900" latinLnBrk="0" marL="1371600" rtl="0">
        <a:spcBef>
          <a:spcPct val="20000"/>
        </a:spcBef>
        <a:buFont typeface="Arial"/>
        <a:buChar char="–"/>
        <a:defRPr kern="1200" sz="150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indent="-342900" latinLnBrk="0" marL="1714500" rtl="0">
        <a:spcBef>
          <a:spcPct val="20000"/>
        </a:spcBef>
        <a:buFont typeface="Arial"/>
        <a:buChar char="»"/>
        <a:defRPr kern="1200" sz="150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indent="-342900" latinLnBrk="0" marL="20574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indent="-342900" latinLnBrk="0" marL="24003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indent="-342900" latinLnBrk="0" marL="27432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indent="-342900" latinLnBrk="0" marL="30861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342900" eaLnBrk="1" hangingPunct="1" latinLnBrk="0" marL="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latinLnBrk="0" marL="3429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latinLnBrk="0" marL="6858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latinLnBrk="0" marL="10287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latinLnBrk="0" marL="13716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latinLnBrk="0" marL="17145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latinLnBrk="0" marL="20574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latinLnBrk="0" marL="24003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latinLnBrk="0" marL="27432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18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0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2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<?xml version="1.0" encoding="UTF-8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2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6.png" /></Relationships>
</file>

<file path=ppt/slides/_rels/slide28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30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3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3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38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4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4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<?xml version="1.0" encoding="UTF-8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0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2.xml.rels><?xml version="1.0" encoding="UTF-8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5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https://what.ndexr.io" TargetMode="External" 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lvl="0" indent="0" marL="0">
              <a:buNone/>
            </a:pPr>
            <a:r>
              <a:rPr/>
              <a:t>Compiled Once. Published Once. Mounted Everywhere.</a:t>
            </a:r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1371600" y="2914650"/>
            <a:ext cx="6400800" cy="1314450"/>
          </a:xfrm>
        </p:spPr>
        <p:txBody>
          <a:bodyPr/>
          <a:lstStyle/>
          <a:p>
            <a:pPr lvl="0" indent="0" marL="0">
              <a:buNone/>
            </a:pPr>
            <a:r>
              <a:rPr/>
              <a:t>CernVM-FS, the Compute Canada model, and EESSI - how scientific software actually reaches the machines that run it</a:t>
            </a:r>
            <a:br/>
            <a:br/>
            <a:r>
              <a:rPr/>
              <a:t>ndexr.io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2026-08-08</a:t>
            </a:r>
          </a:p>
        </p:txBody>
      </p:sp>
    </p:spTree>
  </p:cSld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And, separately, the practical failure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The image grows with the catalogue</a:t>
            </a:r>
            <a:r>
              <a:rPr/>
              <a:t> - the unit of change is the whole image, not the package</a:t>
            </a:r>
          </a:p>
          <a:p>
            <a:pPr lvl="0"/>
            <a:r>
              <a:rPr b="1"/>
              <a:t>You ship what might be used, not what is</a:t>
            </a:r>
            <a:r>
              <a:rPr/>
              <a:t> - importing one Python library touches ~3,500 files out of hundreds of thousands</a:t>
            </a:r>
          </a:p>
          <a:p>
            <a:pPr lvl="0" indent="0" marL="0">
              <a:buNone/>
            </a:pPr>
            <a:r>
              <a:rPr/>
              <a:t>Containers stay in the picture. They carry an OS and a </a:t>
            </a:r>
            <a:r>
              <a:rPr b="1"/>
              <a:t>mount point</a:t>
            </a:r>
            <a:r>
              <a:rPr/>
              <a:t>, not a stack.</a:t>
            </a:r>
          </a:p>
        </p:txBody>
      </p:sp>
    </p:spTree>
  </p:cSld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/>
          <a:p>
            <a:pPr lvl="0" indent="0" marL="0">
              <a:buNone/>
            </a:pPr>
            <a:r>
              <a:rPr/>
              <a:t>Part II - The delivery substrate</a:t>
            </a:r>
          </a:p>
        </p:txBody>
      </p:sp>
    </p:spTree>
  </p:cSld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CernVM-FS: software, streamed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A read-only directory under </a:t>
            </a:r>
            <a:r>
              <a:rPr>
                <a:latin typeface="Courier"/>
              </a:rPr>
              <a:t>/cvmfs</a:t>
            </a:r>
            <a:r>
              <a:rPr/>
              <a:t> that behaves like an on-demand streaming service. Nothing installed, nothing downloaded up front - files arrive when a process opens them.</a:t>
            </a:r>
          </a:p>
          <a:p>
            <a:pPr lvl="0"/>
            <a:r>
              <a:rPr b="1"/>
              <a:t>A filesystem, not a package manager</a:t>
            </a:r>
            <a:r>
              <a:rPr/>
              <a:t> - FUSE, so every tool that opens a file can use it</a:t>
            </a:r>
          </a:p>
          <a:p>
            <a:pPr lvl="0"/>
            <a:r>
              <a:rPr b="1"/>
              <a:t>Content-addressed</a:t>
            </a:r>
            <a:r>
              <a:rPr/>
              <a:t> - identical bytes stored once, everywhere</a:t>
            </a:r>
          </a:p>
          <a:p>
            <a:pPr lvl="0"/>
            <a:r>
              <a:rPr b="1"/>
              <a:t>Compressed on the server</a:t>
            </a:r>
            <a:r>
              <a:rPr/>
              <a:t>, transparent on the client</a:t>
            </a:r>
          </a:p>
          <a:p>
            <a:pPr lvl="0"/>
            <a:r>
              <a:rPr b="1"/>
              <a:t>Ordinary HTTP</a:t>
            </a:r>
            <a:r>
              <a:rPr/>
              <a:t> - the cache is Squid, the mirror is Apache</a:t>
            </a:r>
          </a:p>
        </p:txBody>
      </p:sp>
    </p:spTree>
  </p:cSld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Integrity: one signature, covering everything</a:t>
            </a:r>
          </a:p>
        </p:txBody>
      </p:sp>
      <p:pic>
        <p:nvPicPr>
          <p:cNvPr descr="diagrams/fig2-merkle.pn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16200" y="1193800"/>
            <a:ext cx="3911600" cy="3390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Exactly one object is signed. Everything else is reachable from it by content hash.</a:t>
            </a:r>
          </a:p>
        </p:txBody>
      </p:sp>
    </p:spTree>
  </p:cSld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manifest is the entire entry point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buNone/>
            </a:pPr>
            <a:r>
              <a:rPr>
                <a:latin typeface="Courier"/>
              </a:rPr>
              <a:t>C7d1e...                 # root catalog, by content hash
B1179648                 # its size in bytes
Xf3a9...                 # hash of the signing certificate
T1747526400              # when this revision was published
D240                     # how long a client may cache it
S5348                    # revision number
Nsoftware.eessi.io       # fully qualified repository name
--                       # everything below is the signature</a:t>
            </a:r>
          </a:p>
          <a:p>
            <a:pPr lvl="0" indent="0" marL="0">
              <a:buNone/>
            </a:pPr>
            <a:r>
              <a:rPr/>
              <a:t>The transport does not need to be trusted. A proxy, a mirror or a disk can be wrong without the client being wrong.</a:t>
            </a:r>
          </a:p>
        </p:txBody>
      </p:sp>
    </p:spTree>
  </p:cSld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Publishing is a transaction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buNone/>
            </a:pPr>
            <a:r>
              <a:rPr>
                <a:latin typeface="Courier"/>
              </a:rPr>
              <a:t>cvmfs_server transaction  software.example.org
#   ... install ...
cvmfs_server publish -a r-4.5.1 -m 'R 4.5.1, foss/2023a' software.example.org
cvmfs_server abort        software.example.org   # throws it all away
cvmfs_server rollback -t  r-4.5.1                # go back to a named revision</a:t>
            </a:r>
          </a:p>
          <a:p>
            <a:pPr lvl="0" indent="0" marL="0">
              <a:buNone/>
            </a:pPr>
            <a:r>
              <a:rPr/>
              <a:t>Every publish is an immutable revision. There is no half-published state for a client to catch.</a:t>
            </a:r>
          </a:p>
        </p:txBody>
      </p:sp>
    </p:spTree>
  </p:cSld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Four tiers, and what each one is for</a:t>
            </a:r>
          </a:p>
        </p:txBody>
      </p:sp>
      <p:pic>
        <p:nvPicPr>
          <p:cNvPr descr="diagrams/fig3-distribution.pn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743200" y="1193800"/>
            <a:ext cx="3670300" cy="3390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Sizing, in one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Stratum 0</a:t>
            </a:r>
            <a:r>
              <a:rPr/>
              <a:t> - the only writable copy. Small, controlled, not load-bearing for readers.</a:t>
            </a:r>
          </a:p>
          <a:p>
            <a:pPr lvl="0"/>
            <a:r>
              <a:rPr b="1"/>
              <a:t>Stratum 1</a:t>
            </a:r>
            <a:r>
              <a:rPr/>
              <a:t> - full replica. Private one ≈ 360 GB for EESSI, +1 GB/day. Your disconnect insurance.</a:t>
            </a:r>
          </a:p>
          <a:p>
            <a:pPr lvl="0"/>
            <a:r>
              <a:rPr b="1"/>
              <a:t>Proxy</a:t>
            </a:r>
            <a:r>
              <a:rPr/>
              <a:t> - one per </a:t>
            </a:r>
            <a:r>
              <a:rPr b="1"/>
              <a:t>100-500 nodes</a:t>
            </a:r>
            <a:r>
              <a:rPr/>
              <a:t>, at least two. This is what makes MPI start-up bearable.</a:t>
            </a:r>
          </a:p>
          <a:p>
            <a:pPr lvl="0"/>
            <a:r>
              <a:rPr b="1"/>
              <a:t>Client cache</a:t>
            </a:r>
            <a:r>
              <a:rPr/>
              <a:t> - on the SSD, big enough. Where almost every read is answered.</a:t>
            </a:r>
          </a:p>
        </p:txBody>
      </p:sp>
    </p:spTree>
  </p:cSld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entire client configuration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buNone/>
            </a:pPr>
            <a:r>
              <a:rPr>
                <a:latin typeface="Courier"/>
              </a:rPr>
              <a:t># /etc/cvmfs/default.local
CVMFS_HTTP_PROXY="http://proxy-a:3128|http://proxy-b:3128"
CVMFS_QUOTA_LIMIT=10000          # 10 GB of local cache
CVMFS_CACHE_BASE=/ssd/cvmfs      # the fastest disk the node has
sudo cvmfs_config reload
ls /cvmfs/software.eessi.io      # mounted on demand by autofs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/>
          <a:p>
            <a:pPr lvl="0" indent="0" marL="0">
              <a:buNone/>
            </a:pPr>
            <a:r>
              <a:rPr/>
              <a:t>Part I - The problem nobody funds</a:t>
            </a:r>
          </a:p>
        </p:txBody>
      </p:sp>
    </p:spTree>
  </p:cSld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What it scales to (CERN, May 2026)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~15</a:t>
            </a:r>
            <a:r>
              <a:rPr/>
              <a:t> Stratum 1 mirror servers</a:t>
            </a:r>
          </a:p>
          <a:p>
            <a:pPr lvl="0"/>
            <a:r>
              <a:rPr b="1"/>
              <a:t>&gt; 33 billion</a:t>
            </a:r>
            <a:r>
              <a:rPr/>
              <a:t> files in the </a:t>
            </a:r>
            <a:r>
              <a:rPr>
                <a:latin typeface="Courier"/>
              </a:rPr>
              <a:t>/cvmfs</a:t>
            </a:r>
            <a:r>
              <a:rPr/>
              <a:t> tree</a:t>
            </a:r>
          </a:p>
          <a:p>
            <a:pPr lvl="0"/>
            <a:r>
              <a:rPr b="1"/>
              <a:t>~2 PB</a:t>
            </a:r>
            <a:r>
              <a:rPr/>
              <a:t> accessible - proven to 100 PB</a:t>
            </a:r>
          </a:p>
          <a:p>
            <a:pPr lvl="0"/>
            <a:r>
              <a:rPr b="1"/>
              <a:t>~290</a:t>
            </a:r>
            <a:r>
              <a:rPr/>
              <a:t> repositories, including 8,000+ container images</a:t>
            </a:r>
          </a:p>
        </p:txBody>
      </p:sp>
    </p:spTree>
  </p:cSld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It is faster than the filesystem you already own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Importing one Python package touches ~3,500 files / ~1.1 GB, most of them tiny.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700"/>
                <a:gridCol w="25527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Where the software lives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Time to import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Local SSD or ramdisk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~2 s (the floor)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GPFS / Lustre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 b="1"/>
                        <a:t>30-60 s</a:t>
                      </a:r>
                      <a:r>
                        <a:rPr/>
                        <a:t>, even with a hot pagepool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CernVM-FS, cold cache, near Stratum 1 + proxy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dramatically better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CernVM-FS, warm client cache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approx. local disk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Why: only the closure crosses the wire</a:t>
            </a:r>
          </a:p>
        </p:txBody>
      </p:sp>
      <p:pic>
        <p:nvPicPr>
          <p:cNvPr descr="diagrams/fig4-lazy-fetch.pn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49300" y="1193800"/>
            <a:ext cx="7645400" cy="3390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catalogue grows without bound because nothing pays for the parts it does not open.</a:t>
            </a:r>
          </a:p>
        </p:txBody>
      </p:sp>
    </p:spTree>
  </p:cSld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/>
          <a:p>
            <a:pPr lvl="0" indent="0" marL="0">
              <a:buNone/>
            </a:pPr>
            <a:r>
              <a:rPr/>
              <a:t>Part III - One architecture, two implementations</a:t>
            </a:r>
          </a:p>
        </p:txBody>
      </p:sp>
    </p:spTree>
  </p:cSld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Four layers</a:t>
            </a:r>
          </a:p>
        </p:txBody>
      </p:sp>
      <p:pic>
        <p:nvPicPr>
          <p:cNvPr descr="diagrams/fig5-four-layers.pn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17900" y="1193800"/>
            <a:ext cx="2108200" cy="3390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…and the middle one is a role, not a product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Canada filled the compatibility slot with </a:t>
            </a:r>
            <a:r>
              <a:rPr b="1"/>
              <a:t>Nix</a:t>
            </a:r>
          </a:p>
          <a:p>
            <a:pPr lvl="0"/>
            <a:r>
              <a:rPr/>
              <a:t>Canada then replaced it with </a:t>
            </a:r>
            <a:r>
              <a:rPr b="1"/>
              <a:t>Gentoo Prefix</a:t>
            </a:r>
          </a:p>
          <a:p>
            <a:pPr lvl="0"/>
            <a:r>
              <a:rPr/>
              <a:t>EESSI chose </a:t>
            </a:r>
            <a:r>
              <a:rPr b="1"/>
              <a:t>Gentoo Prefix</a:t>
            </a:r>
            <a:r>
              <a:rPr/>
              <a:t> from the start</a:t>
            </a:r>
          </a:p>
          <a:p>
            <a:pPr lvl="0" indent="0" marL="0">
              <a:buNone/>
            </a:pPr>
            <a:r>
              <a:rPr/>
              <a:t>Three configurations, two programmes, one working architecture each time - and the layers above and below did not change when it was swapped.</a:t>
            </a:r>
          </a:p>
          <a:p>
            <a:pPr lvl="0" indent="0" marL="0">
              <a:buNone/>
            </a:pPr>
            <a:r>
              <a:rPr i="1"/>
              <a:t>This converts a technology bet into an architectural choice.</a:t>
            </a:r>
          </a:p>
        </p:txBody>
      </p:sp>
    </p:spTree>
  </p:cSld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The compatibility layer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A full OS userland installed somewhere other than </a:t>
            </a:r>
            <a:r>
              <a:rPr>
                <a:latin typeface="Courier"/>
              </a:rPr>
              <a:t>/</a:t>
            </a:r>
            <a:r>
              <a:rPr/>
              <a:t> - its own loader, glibc, coreutils, bash, autotools - built from source, without root.</a:t>
            </a:r>
          </a:p>
        </p:txBody>
      </p:sp>
      <p:pic>
        <p:nvPicPr>
          <p:cNvPr descr="diagrams/fig6-prefix-boundary.pn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68700" y="533400"/>
            <a:ext cx="5105400" cy="37084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Why Nix was replaced, in their words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Store hashes leaked upward</a:t>
            </a:r>
            <a:r>
              <a:rPr/>
              <a:t> through CMake, qmake and Python virtualenvs</a:t>
            </a:r>
          </a:p>
          <a:p>
            <a:pPr lvl="0"/>
            <a:r>
              <a:rPr b="1"/>
              <a:t>Garbage collection was destructive</a:t>
            </a:r>
            <a:r>
              <a:rPr/>
              <a:t> - the feature, from the other side</a:t>
            </a:r>
          </a:p>
          <a:p>
            <a:pPr lvl="0" indent="0" marL="1270000">
              <a:buNone/>
            </a:pPr>
            <a:r>
              <a:rPr sz="2000"/>
              <a:t>Gentoo Prefix: no symlinks, no store leak, minimal solution.</a:t>
            </a:r>
          </a:p>
          <a:p>
            <a:pPr lvl="0" indent="0" marL="1270000">
              <a:buNone/>
            </a:pPr>
            <a:r>
              <a:rPr sz="2000"/>
              <a:t>— Digital Research Alliance of Canada, on the 2020 migration</a:t>
            </a:r>
          </a:p>
        </p:txBody>
      </p:sp>
    </p:spTree>
  </p:cSld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What it actually costs to run a prefix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 marL="342900">
              <a:buAutoNum type="arabicPeriod"/>
            </a:pPr>
            <a:r>
              <a:rPr/>
              <a:t>Downloaded binaries need </a:t>
            </a:r>
            <a:r>
              <a:rPr>
                <a:latin typeface="Courier"/>
              </a:rPr>
              <a:t>patchelf --set-interpreter</a:t>
            </a:r>
          </a:p>
          <a:p>
            <a:pPr lvl="0" indent="-342900" marL="342900">
              <a:buAutoNum type="arabicPeriod"/>
            </a:pPr>
            <a:r>
              <a:rPr/>
              <a:t>A stale </a:t>
            </a:r>
            <a:r>
              <a:rPr>
                <a:latin typeface="Courier"/>
              </a:rPr>
              <a:t>LD_LIBRARY_PATH=/usr/lib64</a:t>
            </a:r>
            <a:r>
              <a:rPr/>
              <a:t> in a </a:t>
            </a:r>
            <a:r>
              <a:rPr>
                <a:latin typeface="Courier"/>
              </a:rPr>
              <a:t>.bashrc</a:t>
            </a:r>
            <a:r>
              <a:rPr/>
              <a:t> breaks most tools</a:t>
            </a:r>
          </a:p>
          <a:p>
            <a:pPr lvl="0" indent="-342900" marL="342900">
              <a:buAutoNum type="arabicPeriod"/>
            </a:pPr>
            <a:r>
              <a:rPr/>
              <a:t>Anaconda and Julia ship binaries that do not always work - hence 17,000+ wheels</a:t>
            </a:r>
          </a:p>
          <a:p>
            <a:pPr lvl="0" indent="-342900" marL="342900">
              <a:buAutoNum type="arabicPeriod"/>
            </a:pPr>
            <a:r>
              <a:rPr>
                <a:latin typeface="Courier"/>
              </a:rPr>
              <a:t>$EPREFIX/var</a:t>
            </a:r>
            <a:r>
              <a:rPr/>
              <a:t> versus </a:t>
            </a:r>
            <a:r>
              <a:rPr>
                <a:latin typeface="Courier"/>
              </a:rPr>
              <a:t>/var</a:t>
            </a:r>
            <a:r>
              <a:rPr/>
              <a:t> - </a:t>
            </a:r>
            <a:r>
              <a:rPr>
                <a:latin typeface="Courier"/>
              </a:rPr>
              <a:t>who</a:t>
            </a:r>
            <a:r>
              <a:rPr/>
              <a:t> and </a:t>
            </a:r>
            <a:r>
              <a:rPr>
                <a:latin typeface="Courier"/>
              </a:rPr>
              <a:t>last</a:t>
            </a:r>
            <a:r>
              <a:rPr/>
              <a:t> read an empty file</a:t>
            </a:r>
          </a:p>
          <a:p>
            <a:pPr lvl="0" indent="-342900" marL="342900">
              <a:buAutoNum type="arabicPeriod"/>
            </a:pPr>
            <a:r>
              <a:rPr/>
              <a:t>One central </a:t>
            </a:r>
            <a:r>
              <a:rPr>
                <a:latin typeface="Courier"/>
              </a:rPr>
              <a:t>libstdc++</a:t>
            </a:r>
            <a:r>
              <a:rPr/>
              <a:t>, so GCCcore builds collapse to one module level</a:t>
            </a:r>
          </a:p>
          <a:p>
            <a:pPr lvl="0" indent="0" marL="0">
              <a:buNone/>
            </a:pPr>
            <a:r>
              <a:rPr i="1"/>
              <a:t>Every site hits these in the same order. That is a much better position than a set nobody has written down.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/>
          <a:p>
            <a:pPr lvl="0" indent="0" marL="0">
              <a:buNone/>
            </a:pPr>
            <a:r>
              <a:rPr/>
              <a:t>Enterprise Linux is old on purpose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Your cluster runs an enterprise distribution because the vendor supports the interconnect, the parallel filesystem and the GPU driver against </a:t>
            </a:r>
            <a:r>
              <a:rPr b="1"/>
              <a:t>that kernel and no other</a:t>
            </a:r>
            <a:r>
              <a:rPr/>
              <a:t>. The cost is a frozen userland.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568700" y="203200"/>
          <a:ext cx="5105400" cy="438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Distribution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Kernel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GCC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glibc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Python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RHEL / Rocky 8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4.18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8.4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2.28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3.9.2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RHEL / Rocky 9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5.14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11.2.1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2.34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3.9.10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Fedora 41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6.11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14.2.1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2.40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3.13.0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EasyBuild records it</a:t>
            </a:r>
          </a:p>
        </p:txBody>
      </p:sp>
      <p:pic>
        <p:nvPicPr>
          <p:cNvPr descr="diagrams/fig7-easyconfig.pn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27200" y="1193800"/>
            <a:ext cx="5689600" cy="3390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easyconfig is copied </a:t>
            </a:r>
            <a:r>
              <a:rPr b="1"/>
              <a:t>into</a:t>
            </a:r>
            <a:r>
              <a:rPr/>
              <a:t> the installation. Provenance is a by-product, not a chore.</a:t>
            </a:r>
          </a:p>
        </p:txBody>
      </p:sp>
    </p:spTree>
  </p:cSld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Lmod makes it choosable</a:t>
            </a:r>
          </a:p>
        </p:txBody>
      </p:sp>
      <p:pic>
        <p:nvPicPr>
          <p:cNvPr descr="diagrams/fig8-lmod-hierarchy.pn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705100" y="1193800"/>
            <a:ext cx="3746500" cy="3390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Architecture belongs in the hierarchy, not the name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buNone/>
            </a:pPr>
            <a:r>
              <a:rPr>
                <a:latin typeface="Courier"/>
              </a:rPr>
              <a:t>$ module load fftw
Lmod has detected the following error: These module(s) exist but cannot be
loaded as requested: "fftw"
$ module spider fftw/3.3.10
  You will need to load all module(s) on one of the lines below first:
     gcc/12.3  openmpi/4.1.5
$ module load gcc/12.3 openmpi/4.1.5 fftw/3.3.10</a:t>
            </a:r>
          </a:p>
          <a:p>
            <a:pPr lvl="0" indent="0" marL="0">
              <a:buNone/>
            </a:pPr>
            <a:r>
              <a:rPr/>
              <a:t>~1,000 applications × 4 CPU generations × 4 GPU generations = 10,000+ permutations. The user sees </a:t>
            </a:r>
            <a:r>
              <a:rPr>
                <a:latin typeface="Courier"/>
              </a:rPr>
              <a:t>fftw/3.3.10</a:t>
            </a:r>
            <a:r>
              <a:rPr/>
              <a:t>.</a:t>
            </a:r>
          </a:p>
        </p:txBody>
      </p:sp>
    </p:spTree>
  </p:cSld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Canadian stack, in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5 regional consortia, 38 institutions, ~18,000 accounts, 6 national systems</a:t>
            </a:r>
          </a:p>
          <a:p>
            <a:pPr lvl="0"/>
            <a:r>
              <a:rPr b="1"/>
              <a:t>~1,000</a:t>
            </a:r>
            <a:r>
              <a:rPr/>
              <a:t> scientific applications, </a:t>
            </a:r>
            <a:r>
              <a:rPr b="1"/>
              <a:t>10,000+</a:t>
            </a:r>
            <a:r>
              <a:rPr/>
              <a:t> version/CPU/toolchain permutations</a:t>
            </a:r>
          </a:p>
          <a:p>
            <a:pPr lvl="0"/>
            <a:r>
              <a:rPr b="1"/>
              <a:t>17,000+</a:t>
            </a:r>
            <a:r>
              <a:rPr/>
              <a:t> Python wheels</a:t>
            </a:r>
          </a:p>
          <a:p>
            <a:pPr lvl="0"/>
            <a:r>
              <a:rPr/>
              <a:t>One catalogue, one scheduler, one way of installing things - since </a:t>
            </a:r>
            <a:r>
              <a:rPr b="1"/>
              <a:t>2017</a:t>
            </a:r>
          </a:p>
        </p:txBody>
      </p:sp>
    </p:spTree>
  </p:cSld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Getting 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buNone/>
            </a:pPr>
            <a:r>
              <a:rPr>
                <a:latin typeface="Courier"/>
              </a:rPr>
              <a:t># the Alliance stack - public, mountable anywhere
source /cvmfs/soft.computecanada.ca/config/profile/bash.sh
module load StdEnv/2023
# EESSI - in the default CernVM-FS config since November 2023
source /cvmfs/software.eessi.io/versions/2023.06/init/bash
module load R/4.3.2-gfbf-2023a</a:t>
            </a:r>
          </a:p>
        </p:txBody>
      </p:sp>
    </p:spTree>
  </p:cSld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Old environments stay mountable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193800"/>
          <a:ext cx="8229600" cy="3390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Environment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Compiler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MPI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What changed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StdEnv/2016.4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GCC 5.4 / Intel 2016.4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OMPI 2.1.1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First unified environment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StdEnv/2018.3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GCC 7.3 / Intel 2018.3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OMPI 3.1.2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First AVX-512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StdEnv/2020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GCC 9.3 / Intel 2020.1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OMPI 4.0.3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Nix → Gentoo Prefix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StdEnv/2023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GCC 12.3 / Intel 2023.1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OMPI 4.1.5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GCC default; min AVX2; FlexiBLAS; CUDA 12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Nothing is promoted by being edited</a:t>
            </a:r>
          </a:p>
        </p:txBody>
      </p:sp>
      <p:pic>
        <p:nvPicPr>
          <p:cNvPr descr="diagrams/fig9-promotion.pn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695700" y="1193800"/>
            <a:ext cx="1765300" cy="3390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Already a qualification pipeline, whether or not anyone calls it one.</a:t>
            </a:r>
          </a:p>
        </p:txBody>
      </p:sp>
    </p:spTree>
  </p:cSld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EESSI: the same architecture, new hardware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193800"/>
          <a:ext cx="8229600" cy="3390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Architecture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Targets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x86_64 / AMD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zen2, zen3, zen4, zen5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x86_64 / Intel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haswell, skylake_avx512, cascadelake, icelake, sapphirerapids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aarch64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neoverse_n1, neoverse_v1, a64fx, nvidia/grace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riscv64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separate development repository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first two rows are what you run. The third is what your users’ documentation assumes.</a:t>
            </a:r>
          </a:p>
        </p:txBody>
      </p:sp>
    </p:spTree>
  </p:cSld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Validated with a </a:t>
            </a:r>
            <a:r>
              <a:rPr b="1"/>
              <a:t>ReFrame</a:t>
            </a:r>
            <a:r>
              <a:rPr/>
              <a:t> test suite a site runs against its own mount.</a:t>
            </a:r>
          </a:p>
        </p:txBody>
      </p:sp>
    </p:spTree>
  </p:cSld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tree carries all of them; the machine picks</a:t>
            </a:r>
          </a:p>
        </p:txBody>
      </p:sp>
      <p:pic>
        <p:nvPicPr>
          <p:cNvPr descr="diagrams/fig10-microarch.pn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96900" y="1193800"/>
            <a:ext cx="7962900" cy="3390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“We moved to Arm” stops being a recompile and a revalidation.</a:t>
            </a:r>
          </a:p>
        </p:txBody>
      </p:sp>
    </p:spTree>
  </p:cSld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seam: host injections</a:t>
            </a:r>
          </a:p>
        </p:txBody>
      </p:sp>
      <p:pic>
        <p:nvPicPr>
          <p:cNvPr descr="diagrams/fig11-host-injections.pn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84400" y="1193800"/>
            <a:ext cx="4775200" cy="3390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CUDA’s licence permits redistributing </a:t>
            </a:r>
            <a:r>
              <a:rPr b="1"/>
              <a:t>runtime libraries only</a:t>
            </a:r>
            <a:r>
              <a:rPr/>
              <a:t> - so </a:t>
            </a:r>
            <a:r>
              <a:rPr>
                <a:latin typeface="Courier"/>
              </a:rPr>
              <a:t>nvcc</a:t>
            </a:r>
            <a:r>
              <a:rPr/>
              <a:t> is a symlink into a local SDK.</a:t>
            </a:r>
          </a:p>
        </p:txBody>
      </p:sp>
    </p:spTree>
  </p:cSld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…and the influence now runs both ways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The Alliance’s Gentoo Prefix bootstrap is based on </a:t>
            </a:r>
            <a:r>
              <a:rPr b="1"/>
              <a:t>EESSI’s</a:t>
            </a:r>
            <a:r>
              <a:rPr/>
              <a:t> Ansible implementation</a:t>
            </a:r>
          </a:p>
          <a:p>
            <a:pPr lvl="0"/>
            <a:r>
              <a:rPr/>
              <a:t>The Alliance has adopted </a:t>
            </a:r>
            <a:r>
              <a:rPr b="1"/>
              <a:t>EESSI’s</a:t>
            </a:r>
            <a:r>
              <a:rPr/>
              <a:t> variant-symlink approach for CUDA driver libraries</a:t>
            </a:r>
          </a:p>
          <a:p>
            <a:pPr lvl="0" indent="0" marL="0">
              <a:buNone/>
            </a:pPr>
            <a:r>
              <a:rPr i="1"/>
              <a:t>The method has transferred between programmes that share no staff, funding or hardware - and is now transferring back.</a:t>
            </a:r>
          </a:p>
        </p:txBody>
      </p:sp>
    </p:spTree>
  </p:cSld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/>
          <a:p>
            <a:pPr lvl="0" indent="0" marL="0">
              <a:buNone/>
            </a:pPr>
            <a:r>
              <a:rPr/>
              <a:t>Part IV - Running it</a:t>
            </a:r>
          </a:p>
        </p:txBody>
      </p:sp>
    </p:spTree>
  </p:cSld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What you actually stand up, in order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 marL="342900">
              <a:buAutoNum type="arabicPeriod"/>
            </a:pPr>
            <a:r>
              <a:rPr b="1"/>
              <a:t>Client</a:t>
            </a:r>
            <a:r>
              <a:rPr/>
              <a:t> - a package, a public key, a config file. autofs mounts on demand.</a:t>
            </a:r>
          </a:p>
          <a:p>
            <a:pPr lvl="0" indent="-342900" marL="342900">
              <a:buAutoNum type="arabicPeriod"/>
            </a:pPr>
            <a:r>
              <a:rPr b="1"/>
              <a:t>Two proxies</a:t>
            </a:r>
            <a:r>
              <a:rPr/>
              <a:t>, once you have nodes - one per 100-500 workers</a:t>
            </a:r>
          </a:p>
          <a:p>
            <a:pPr lvl="0" indent="-342900" marL="342900">
              <a:buAutoNum type="arabicPeriod"/>
            </a:pPr>
            <a:r>
              <a:rPr b="1"/>
              <a:t>A private Stratum 1</a:t>
            </a:r>
            <a:r>
              <a:rPr/>
              <a:t>, if a lost link would stop work - one replica, one Apache, one cron job</a:t>
            </a:r>
          </a:p>
          <a:p>
            <a:pPr lvl="0" indent="-342900" marL="342900">
              <a:buAutoNum type="arabicPeriod"/>
            </a:pPr>
            <a:r>
              <a:rPr b="1"/>
              <a:t>Diskless nodes</a:t>
            </a:r>
            <a:r>
              <a:rPr/>
              <a:t> - a loopback file on the shared filesystem, sized ~15% above the cache</a:t>
            </a:r>
          </a:p>
          <a:p>
            <a:pPr lvl="0" indent="-342900" marL="342900">
              <a:buAutoNum type="arabicPeriod"/>
            </a:pPr>
            <a:r>
              <a:rPr b="1"/>
              <a:t>Monitor two things</a:t>
            </a:r>
            <a:r>
              <a:rPr/>
              <a:t> - cache cleanup frequency, and client revision versus Stratum 1</a:t>
            </a:r>
          </a:p>
        </p:txBody>
      </p:sp>
    </p:spTree>
  </p:cSld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four error messages, decoded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193800"/>
          <a:ext cx="8229600" cy="3390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What it says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What it means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>
                          <a:latin typeface="Courier"/>
                        </a:rPr>
                        <a:t>Too many levels of symbolic links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Mount namespace not shared. Almost always a container.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>
                          <a:latin typeface="Courier"/>
                        </a:rPr>
                        <a:t>No such file or directory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 catalog could not load. The reason is in the syslog.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>
                          <a:latin typeface="Courier"/>
                        </a:rPr>
                        <a:t>Transport endpoint is not connected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The client died and the watchdog did not restart it.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>
                          <a:latin typeface="Courier"/>
                        </a:rPr>
                        <a:t>Software caused connection abort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The kernel cut the FUSE connection. Remount.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Five commands worth knowing first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buNone/>
            </a:pPr>
            <a:r>
              <a:rPr>
                <a:latin typeface="Courier"/>
              </a:rPr>
              <a:t>cvmfs_config probe software.eessi.io       # is it reachable at all
cvmfs_config stat -v software.eessi.io     # revision, cache use, hit rate
cvmfs_config showconfig software.eessi.io  # what it thinks it was told
cvmfs_talk -i software.eessi.io ncleanup24 # cache evictions in 24h
sudo cvmfs_config wipecache                # last resort, not first</a:t>
            </a:r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So everybody installs everything, everywhere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The user’s move fails</a:t>
            </a:r>
            <a:r>
              <a:rPr/>
              <a:t> - </a:t>
            </a:r>
            <a:r>
              <a:rPr>
                <a:latin typeface="Courier"/>
              </a:rPr>
              <a:t>sudo dnf install ...</a:t>
            </a:r>
            <a:r>
              <a:rPr/>
              <a:t> on a login node, and the sudoers lecture</a:t>
            </a:r>
          </a:p>
          <a:p>
            <a:pPr lvl="0"/>
            <a:r>
              <a:rPr b="1"/>
              <a:t>The administrator’s move does not scale</a:t>
            </a:r>
            <a:r>
              <a:rPr/>
              <a:t> - one modulefile, then another version, then a second compiler, then a third MPI. All written by hand.</a:t>
            </a:r>
          </a:p>
          <a:p>
            <a:pPr lvl="0"/>
            <a:r>
              <a:rPr b="1"/>
              <a:t>And the site next door is doing it too</a:t>
            </a:r>
            <a:r>
              <a:rPr/>
              <a:t> - same packages, same sources, different results</a:t>
            </a:r>
          </a:p>
          <a:p>
            <a:pPr lvl="0" indent="0" marL="0">
              <a:buNone/>
            </a:pPr>
            <a:r>
              <a:rPr/>
              <a:t>The effort is real, the people are good, and almost all of it is duplicated.</a:t>
            </a:r>
          </a:p>
        </p:txBody>
      </p:sp>
    </p:spTree>
  </p:cSld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boundary - what this does not solve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Updates are visible </a:t>
            </a:r>
            <a:r>
              <a:rPr b="1"/>
              <a:t>within minutes</a:t>
            </a:r>
            <a:r>
              <a:rPr/>
              <a:t>, not instantly</a:t>
            </a:r>
          </a:p>
          <a:p>
            <a:pPr lvl="0"/>
            <a:r>
              <a:rPr/>
              <a:t>The signing </a:t>
            </a:r>
            <a:r>
              <a:rPr b="1"/>
              <a:t>whitelist expires</a:t>
            </a:r>
            <a:r>
              <a:rPr/>
              <a:t> - an availability dependency on the runbook</a:t>
            </a:r>
          </a:p>
          <a:p>
            <a:pPr lvl="0"/>
            <a:r>
              <a:rPr b="1"/>
              <a:t>Unprivileged mounting</a:t>
            </a:r>
            <a:r>
              <a:rPr/>
              <a:t> works, but each process gets its own cache</a:t>
            </a:r>
          </a:p>
          <a:p>
            <a:pPr lvl="0"/>
            <a:r>
              <a:rPr b="1"/>
              <a:t>EasyBuild does not sandbox</a:t>
            </a:r>
            <a:r>
              <a:rPr/>
              <a:t> - bit-for-bit is a target, not a guarantee</a:t>
            </a:r>
          </a:p>
          <a:p>
            <a:pPr lvl="0"/>
            <a:r>
              <a:rPr b="1"/>
              <a:t>Licensed software</a:t>
            </a:r>
            <a:r>
              <a:rPr/>
              <a:t> does not fit the model</a:t>
            </a:r>
          </a:p>
          <a:p>
            <a:pPr lvl="0"/>
            <a:r>
              <a:rPr b="1"/>
              <a:t>Derivation proves construction, never meaning</a:t>
            </a:r>
          </a:p>
        </p:txBody>
      </p:sp>
    </p:spTree>
  </p:cSld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one that catches people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If your nodes have no local disk, do </a:t>
            </a:r>
            <a:r>
              <a:rPr b="1"/>
              <a:t>not</a:t>
            </a:r>
            <a:r>
              <a:rPr/>
              <a:t> run one client and export it over NFS.</a:t>
            </a:r>
          </a:p>
          <a:p>
            <a:pPr lvl="0" indent="0" marL="0">
              <a:buNone/>
            </a:pPr>
            <a:r>
              <a:rPr/>
              <a:t>It can be made to work. It is slow. It generates more operational problems than any other configuration in the deployment guidance.</a:t>
            </a:r>
          </a:p>
          <a:p>
            <a:pPr lvl="0" indent="0" marL="0">
              <a:buNone/>
            </a:pPr>
            <a:r>
              <a:rPr/>
              <a:t>Use a </a:t>
            </a:r>
            <a:r>
              <a:rPr b="1"/>
              <a:t>loopback cache file</a:t>
            </a:r>
            <a:r>
              <a:rPr/>
              <a:t> on the shared filesystem instead.</a:t>
            </a:r>
          </a:p>
        </p:txBody>
      </p:sp>
    </p:spTree>
  </p:cSld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/>
          <a:p>
            <a:pPr lvl="0" indent="0" marL="0">
              <a:buNone/>
            </a:pPr>
            <a:r>
              <a:rPr/>
              <a:t>Part V - What it settles</a:t>
            </a:r>
          </a:p>
        </p:txBody>
      </p:sp>
    </p:spTree>
  </p:cSld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Four questions that stop being open</a:t>
            </a:r>
          </a:p>
        </p:txBody>
      </p:sp>
      <p:pic>
        <p:nvPicPr>
          <p:cNvPr descr="diagrams/fig12-one-answer.pn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984500" y="1193800"/>
            <a:ext cx="3175000" cy="3390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Consequences, not benefits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“Which version is this?” has one answer</a:t>
            </a:r>
            <a:r>
              <a:rPr/>
              <a:t> - same source, same compiler, same BLAS, same bytes</a:t>
            </a:r>
          </a:p>
          <a:p>
            <a:pPr lvl="0"/>
            <a:r>
              <a:rPr b="1"/>
              <a:t>Approval attaches once, on the trunk</a:t>
            </a:r>
            <a:r>
              <a:rPr/>
              <a:t> - a second approval path is two things to keep in agreement forever</a:t>
            </a:r>
          </a:p>
          <a:p>
            <a:pPr lvl="0"/>
            <a:r>
              <a:rPr b="1"/>
              <a:t>Reproducing an old result is a mount, not a rebuild</a:t>
            </a:r>
          </a:p>
          <a:p>
            <a:pPr lvl="0"/>
            <a:r>
              <a:rPr b="1"/>
              <a:t>Changing architecture stops being a project</a:t>
            </a:r>
            <a:r>
              <a:rPr/>
              <a:t> - Arm is the same line resolving elsewhere</a:t>
            </a:r>
          </a:p>
        </p:txBody>
      </p:sp>
    </p:spTree>
  </p:cSld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Where this leaves 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None of this is novel and all of it is in production, at national scale, for around eighteen thousand researchers.</a:t>
            </a:r>
          </a:p>
          <a:p>
            <a:pPr lvl="0" indent="0" marL="0">
              <a:buNone/>
            </a:pPr>
            <a:r>
              <a:rPr/>
              <a:t>The useful conversation is not whether the model works - two national programmes have answered that - but </a:t>
            </a:r>
            <a:r>
              <a:rPr b="1"/>
              <a:t>which parts of it fit the estate you already have</a:t>
            </a:r>
            <a:r>
              <a:rPr/>
              <a:t>.</a:t>
            </a:r>
          </a:p>
          <a:p>
            <a:pPr lvl="0" indent="0" marL="0">
              <a:buNone/>
            </a:pPr>
            <a:r>
              <a:rPr>
                <a:hlinkClick r:id="rId2"/>
              </a:rPr>
              <a:t>https://what.ndexr.io</a:t>
            </a:r>
          </a:p>
        </p:txBody>
      </p:sp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axis is not build-or-mount</a:t>
            </a:r>
          </a:p>
        </p:txBody>
      </p:sp>
      <p:pic>
        <p:nvPicPr>
          <p:cNvPr descr="diagrams/fig1-install-once.pn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97000" y="1193800"/>
            <a:ext cx="6362700" cy="3390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It is </a:t>
            </a:r>
            <a:r>
              <a:rPr b="1"/>
              <a:t>how many times</a:t>
            </a:r>
            <a:r>
              <a:rPr/>
              <a:t>. The tree gets built either way.</a:t>
            </a:r>
          </a:p>
        </p:txBody>
      </p:sp>
    </p:spTree>
  </p:cSld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The four requirements, written before the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1270000">
              <a:buNone/>
            </a:pPr>
            <a:r>
              <a:rPr sz="2000"/>
              <a:t>Users should be presented with an interface that is as consistent and as easy to use as possible across all sites. It should also offer optimal performance.</a:t>
            </a:r>
          </a:p>
          <a:p>
            <a:pPr lvl="0" indent="0" marL="1270000">
              <a:buNone/>
            </a:pPr>
            <a:r>
              <a:rPr sz="2000"/>
              <a:t>— Digital Research Alliance of Canada</a:t>
            </a:r>
          </a:p>
          <a:p>
            <a:pPr lvl="0" indent="-342900" marL="342900">
              <a:buAutoNum type="arabicPeriod"/>
            </a:pPr>
            <a:r>
              <a:rPr/>
              <a:t>A way to </a:t>
            </a:r>
            <a:r>
              <a:rPr b="1"/>
              <a:t>distribute</a:t>
            </a:r>
            <a:r>
              <a:rPr/>
              <a:t> it → CernVM-FS</a:t>
            </a:r>
          </a:p>
          <a:p>
            <a:pPr lvl="0" indent="-342900" marL="342900">
              <a:buAutoNum type="arabicPeriod"/>
            </a:pPr>
            <a:r>
              <a:rPr/>
              <a:t>Independence from the </a:t>
            </a:r>
            <a:r>
              <a:rPr b="1"/>
              <a:t>host OS</a:t>
            </a:r>
            <a:r>
              <a:rPr/>
              <a:t> → a compatibility layer</a:t>
            </a:r>
          </a:p>
          <a:p>
            <a:pPr lvl="0" indent="-342900" marL="342900">
              <a:buAutoNum type="arabicPeriod"/>
            </a:pPr>
            <a:r>
              <a:rPr b="1"/>
              <a:t>Automated installation</a:t>
            </a:r>
            <a:r>
              <a:rPr/>
              <a:t> - humans are not consistent → EasyBuild</a:t>
            </a:r>
          </a:p>
          <a:p>
            <a:pPr lvl="0" indent="-342900" marL="342900">
              <a:buAutoNum type="arabicPeriod"/>
            </a:pPr>
            <a:r>
              <a:rPr/>
              <a:t>An interface that survives </a:t>
            </a:r>
            <a:r>
              <a:rPr b="1"/>
              <a:t>ten thousand combinations</a:t>
            </a:r>
            <a:r>
              <a:rPr/>
              <a:t> → Lmod, hierarchical</a:t>
            </a:r>
          </a:p>
        </p:txBody>
      </p:sp>
    </p:spTree>
  </p:cSld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“Isn’t this what containers are for?”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Two things the word </a:t>
            </a:r>
            <a:r>
              <a:rPr i="1"/>
              <a:t>reproducible</a:t>
            </a:r>
            <a:r>
              <a:rPr/>
              <a:t> is doing at once:</a:t>
            </a:r>
          </a:p>
          <a:p>
            <a:pPr lvl="0"/>
            <a:r>
              <a:rPr b="1"/>
              <a:t>Repeatability</a:t>
            </a:r>
            <a:r>
              <a:rPr/>
              <a:t> - running the same bits again. Containers are excellent at this.</a:t>
            </a:r>
          </a:p>
          <a:p>
            <a:pPr lvl="0"/>
            <a:r>
              <a:rPr b="1"/>
              <a:t>Accountability</a:t>
            </a:r>
            <a:r>
              <a:rPr/>
              <a:t> - saying what those bits </a:t>
            </a:r>
            <a:r>
              <a:rPr i="1"/>
              <a:t>are</a:t>
            </a:r>
            <a:r>
              <a:rPr/>
              <a:t>. A container cannot touch it.</a:t>
            </a:r>
          </a:p>
          <a:p>
            <a:pPr lvl="0" indent="0" marL="0">
              <a:buNone/>
            </a:pPr>
            <a:r>
              <a:rPr i="1"/>
              <a:t>A container is a distribution format, not a derivation.</a:t>
            </a:r>
            <a:r>
              <a:rPr/>
              <a:t> Freezing an unknown does not make it known.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ndexr-light">
      <a:dk1>
        <a:srgbClr val="1C1F2B"/>
      </a:dk1>
      <a:lt1>
        <a:srgbClr val="FDFBF6"/>
      </a:lt1>
      <a:dk2>
        <a:srgbClr val="0F1220"/>
      </a:dk2>
      <a:lt2>
        <a:srgbClr val="F3EEE4"/>
      </a:lt2>
      <a:accent1>
        <a:srgbClr val="447099"/>
      </a:accent1>
      <a:accent2>
        <a:srgbClr val="6A4C93"/>
      </a:accent2>
      <a:accent3>
        <a:srgbClr val="2D8A4E"/>
      </a:accent3>
      <a:accent4>
        <a:srgbClr val="C7860C"/>
      </a:accent4>
      <a:accent5>
        <a:srgbClr val="C43B3B"/>
      </a:accent5>
      <a:accent6>
        <a:srgbClr val="5A6072"/>
      </a:accent6>
      <a:hlink>
        <a:srgbClr val="447099"/>
      </a:hlink>
      <a:folHlink>
        <a:srgbClr val="2D4F6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Compiled Once. Published Once. Mounted Everywhere.</dc:title>
  <dc:creator>ndexr.io</dc:creator>
  <cp:keywords/>
  <dcterms:created xsi:type="dcterms:W3CDTF">2026-08-09T20:44:38Z</dcterms:created>
  <dcterms:modified xsi:type="dcterms:W3CDTF">2026-08-09T20:44:38Z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s">
    <vt:lpwstr/>
  </property>
  <property fmtid="{D5CDD505-2E9C-101B-9397-08002B2CF9AE}" pid="3" name="biblio-config">
    <vt:lpwstr>True</vt:lpwstr>
  </property>
  <property fmtid="{D5CDD505-2E9C-101B-9397-08002B2CF9AE}" pid="4" name="by-author">
    <vt:lpwstr/>
  </property>
  <property fmtid="{D5CDD505-2E9C-101B-9397-08002B2CF9AE}" pid="5" name="date">
    <vt:lpwstr>2026-08-08</vt:lpwstr>
  </property>
  <property fmtid="{D5CDD505-2E9C-101B-9397-08002B2CF9AE}" pid="6" name="header-includes">
    <vt:lpwstr/>
  </property>
  <property fmtid="{D5CDD505-2E9C-101B-9397-08002B2CF9AE}" pid="7" name="include-after">
    <vt:lpwstr/>
  </property>
  <property fmtid="{D5CDD505-2E9C-101B-9397-08002B2CF9AE}" pid="8" name="include-before">
    <vt:lpwstr/>
  </property>
  <property fmtid="{D5CDD505-2E9C-101B-9397-08002B2CF9AE}" pid="9" name="labels">
    <vt:lpwstr/>
  </property>
  <property fmtid="{D5CDD505-2E9C-101B-9397-08002B2CF9AE}" pid="10" name="subtitle">
    <vt:lpwstr>CernVM-FS, the Compute Canada model, and EESSI - how scientific software actually reaches the machines that run it</vt:lpwstr>
  </property>
  <property fmtid="{D5CDD505-2E9C-101B-9397-08002B2CF9AE}" pid="11" name="toc-title">
    <vt:lpwstr>Table of contents</vt:lpwstr>
  </property>
</Properties>
</file>